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2700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1B051-6816-4ACE-B44B-0EB58CF86BE8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4CBDB-66A4-4FB9-9116-5E9119385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44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4CBDB-66A4-4FB9-9116-5E911938537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669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5DF4-983D-48B4-BA24-EE9EB204BCAC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F4BA-C2BE-48F8-B9C5-9C2D0C36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57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5DF4-983D-48B4-BA24-EE9EB204BCAC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F4BA-C2BE-48F8-B9C5-9C2D0C36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227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5DF4-983D-48B4-BA24-EE9EB204BCAC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F4BA-C2BE-48F8-B9C5-9C2D0C36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44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5DF4-983D-48B4-BA24-EE9EB204BCAC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F4BA-C2BE-48F8-B9C5-9C2D0C36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08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5DF4-983D-48B4-BA24-EE9EB204BCAC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F4BA-C2BE-48F8-B9C5-9C2D0C36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76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5DF4-983D-48B4-BA24-EE9EB204BCAC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F4BA-C2BE-48F8-B9C5-9C2D0C36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992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5DF4-983D-48B4-BA24-EE9EB204BCAC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F4BA-C2BE-48F8-B9C5-9C2D0C36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5DF4-983D-48B4-BA24-EE9EB204BCAC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F4BA-C2BE-48F8-B9C5-9C2D0C36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73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5DF4-983D-48B4-BA24-EE9EB204BCAC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F4BA-C2BE-48F8-B9C5-9C2D0C36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34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5DF4-983D-48B4-BA24-EE9EB204BCAC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F4BA-C2BE-48F8-B9C5-9C2D0C36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316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5DF4-983D-48B4-BA24-EE9EB204BCAC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F4BA-C2BE-48F8-B9C5-9C2D0C36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8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D5DF4-983D-48B4-BA24-EE9EB204BCAC}" type="datetimeFigureOut">
              <a:rPr lang="ru-RU" smtClean="0"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8F4BA-C2BE-48F8-B9C5-9C2D0C360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891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0648" y="272480"/>
            <a:ext cx="2160240" cy="55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4664" y="964848"/>
            <a:ext cx="6166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ПЛАТЕЖИ НА АВТОМАТЕ</a:t>
            </a:r>
          </a:p>
          <a:p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услугой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Автоплатеж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ЖКХ                 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0728" y="1784648"/>
            <a:ext cx="23014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месяц </a:t>
            </a:r>
          </a:p>
          <a:p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указанное вами время </a:t>
            </a:r>
            <a:endParaRPr lang="ru-RU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точностью до копейки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00055" y="2576736"/>
            <a:ext cx="270754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 под контролем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ваш телефон приходит </a:t>
            </a:r>
            <a:endParaRPr lang="ru-RU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SMS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-оповещение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149080" y="1809605"/>
            <a:ext cx="28346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Можно отменить платеж </a:t>
            </a:r>
          </a:p>
          <a:p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ответным  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SMS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номер 900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149080" y="2559363"/>
            <a:ext cx="28918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Бесплатное </a:t>
            </a:r>
            <a:r>
              <a:rPr lang="ru-RU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подключение </a:t>
            </a:r>
          </a:p>
          <a:p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абонентской </a:t>
            </a: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платы</a:t>
            </a:r>
            <a:endParaRPr lang="ru-RU" sz="1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2655663"/>
            <a:ext cx="583748" cy="426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2" y="1839272"/>
            <a:ext cx="493553" cy="493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953" y="1852328"/>
            <a:ext cx="516860" cy="467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" name="Группа 22"/>
          <p:cNvGrpSpPr/>
          <p:nvPr/>
        </p:nvGrpSpPr>
        <p:grpSpPr>
          <a:xfrm>
            <a:off x="404664" y="5647316"/>
            <a:ext cx="6339412" cy="2611851"/>
            <a:chOff x="443272" y="6877653"/>
            <a:chExt cx="6339412" cy="2611851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767928" y="7277763"/>
              <a:ext cx="601475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Подключите услугу </a:t>
              </a:r>
              <a:r>
                <a:rPr lang="ru-RU" sz="14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Автоплатеж</a:t>
              </a:r>
              <a:r>
                <a:rPr lang="ru-RU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удобным </a:t>
              </a: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для вас способом </a:t>
              </a:r>
              <a:r>
                <a:rPr lang="ru-RU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рекомендованная дата </a:t>
              </a:r>
              <a:r>
                <a:rPr lang="ru-RU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____ </a:t>
              </a: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число месяца)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67928" y="7889836"/>
              <a:ext cx="5032333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 __ по ___ число каждого </a:t>
              </a:r>
              <a:r>
                <a:rPr lang="ru-RU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месяца передайте </a:t>
              </a: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текущие показания учета  </a:t>
              </a:r>
              <a:r>
                <a:rPr lang="ru-RU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 ________________________ </a:t>
              </a:r>
            </a:p>
            <a:p>
              <a:pPr lvl="0">
                <a:defRPr/>
              </a:pPr>
              <a:r>
                <a:rPr lang="ru-RU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для </a:t>
              </a: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корректности выставления </a:t>
              </a:r>
              <a:r>
                <a:rPr lang="ru-RU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счета </a:t>
              </a: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 оплату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43272" y="6877653"/>
              <a:ext cx="61665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КАК ПОЛЬЗОВАТЬСЯ УСЛУГОЙ?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734012" y="8749861"/>
              <a:ext cx="520133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Получите </a:t>
              </a:r>
              <a:r>
                <a:rPr lang="en-US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SMS </a:t>
              </a: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 номера </a:t>
              </a:r>
              <a:r>
                <a:rPr lang="ru-RU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900 об </a:t>
              </a: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исполнении </a:t>
              </a:r>
              <a:r>
                <a:rPr lang="ru-RU" sz="14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Автоплатежа</a:t>
              </a:r>
              <a:r>
                <a:rPr lang="en-US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734012" y="9163334"/>
              <a:ext cx="4637026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defRPr/>
              </a:pPr>
              <a:r>
                <a:rPr lang="ru-RU" sz="14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Автоплатеж</a:t>
              </a: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исполнен </a:t>
              </a:r>
              <a:r>
                <a:rPr lang="ru-RU" sz="1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</a:t>
              </a:r>
              <a:r>
                <a:rPr lang="ru-RU" sz="1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установленную дату</a:t>
              </a:r>
            </a:p>
          </p:txBody>
        </p:sp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672" y="7401260"/>
              <a:ext cx="32385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462" y="8055545"/>
              <a:ext cx="32385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672" y="8749861"/>
              <a:ext cx="32385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672" y="9213279"/>
              <a:ext cx="32385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" name="TextBox 28"/>
          <p:cNvSpPr txBox="1"/>
          <p:nvPr/>
        </p:nvSpPr>
        <p:spPr>
          <a:xfrm>
            <a:off x="404664" y="3646493"/>
            <a:ext cx="6166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ГДЕ ПОДКЛЮЧИТЬ АВТОПЛАТЕЖ?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51091" y="4126195"/>
            <a:ext cx="1949165" cy="127658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6" name="Группа 35"/>
          <p:cNvGrpSpPr/>
          <p:nvPr/>
        </p:nvGrpSpPr>
        <p:grpSpPr>
          <a:xfrm>
            <a:off x="377688" y="4016896"/>
            <a:ext cx="2017619" cy="1368152"/>
            <a:chOff x="421854" y="0"/>
            <a:chExt cx="2017619" cy="1368152"/>
          </a:xfrm>
          <a:scene3d>
            <a:camera prst="orthographicFront"/>
            <a:lightRig rig="flat" dir="t"/>
          </a:scene3d>
        </p:grpSpPr>
        <p:sp>
          <p:nvSpPr>
            <p:cNvPr id="37" name="Прямоугольник 36"/>
            <p:cNvSpPr/>
            <p:nvPr/>
          </p:nvSpPr>
          <p:spPr>
            <a:xfrm>
              <a:off x="421854" y="0"/>
              <a:ext cx="1557080" cy="1368152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8" name="Прямоугольник 37"/>
            <p:cNvSpPr/>
            <p:nvPr/>
          </p:nvSpPr>
          <p:spPr>
            <a:xfrm>
              <a:off x="528916" y="257226"/>
              <a:ext cx="1910557" cy="98072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0" tIns="54864" rIns="0" bIns="0" numCol="1" spcCol="1270" anchor="t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Сбербанк Онлайн </a:t>
              </a:r>
              <a:endParaRPr lang="ru-RU" sz="1600" b="1" kern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sz="1400" kern="12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WEB </a:t>
              </a:r>
              <a:r>
                <a:rPr lang="ru-RU" sz="1400" kern="12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версия и мобильное приложение)</a:t>
              </a:r>
              <a:endParaRPr lang="ru-RU" sz="14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Скругленный прямоугольник 41"/>
          <p:cNvSpPr/>
          <p:nvPr/>
        </p:nvSpPr>
        <p:spPr>
          <a:xfrm>
            <a:off x="2539322" y="4126196"/>
            <a:ext cx="2063929" cy="127658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Устройства самообслуживания</a:t>
            </a:r>
          </a:p>
          <a:p>
            <a:pPr lvl="0" algn="ctr"/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банкомат и информационно-платежный терминал)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4713868" y="4126196"/>
            <a:ext cx="1739468" cy="129196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Отделения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Сбербанка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1385" y="8400649"/>
            <a:ext cx="6323620" cy="1264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70000"/>
              </a:lnSpc>
            </a:pPr>
            <a:r>
              <a:rPr lang="ru-RU" sz="1200" dirty="0"/>
              <a:t>Услуга </a:t>
            </a:r>
            <a:r>
              <a:rPr lang="ru-RU" sz="1200" dirty="0" err="1" smtClean="0"/>
              <a:t>автоплатёж</a:t>
            </a:r>
            <a:r>
              <a:rPr lang="ru-RU" sz="1200" dirty="0" smtClean="0"/>
              <a:t> </a:t>
            </a:r>
            <a:r>
              <a:rPr lang="ru-RU" sz="1200" dirty="0"/>
              <a:t>доступна держателям банковских карт Сбербанка (за исключением корпоративных карт), подключенных к СМС-сервису Мобильный банк. </a:t>
            </a:r>
            <a:r>
              <a:rPr lang="ru-RU" sz="1200" dirty="0" err="1" smtClean="0"/>
              <a:t>Автоплатёж</a:t>
            </a:r>
            <a:r>
              <a:rPr lang="ru-RU" sz="1200" dirty="0" smtClean="0"/>
              <a:t> </a:t>
            </a:r>
            <a:r>
              <a:rPr lang="ru-RU" sz="1200" dirty="0"/>
              <a:t>будет исполнен при наличии средств на банковской карте, к которой подключена услуга. При оплате счетов посредством услуги </a:t>
            </a:r>
            <a:r>
              <a:rPr lang="ru-RU" sz="1200" dirty="0" err="1" smtClean="0"/>
              <a:t>автоплатёж</a:t>
            </a:r>
            <a:r>
              <a:rPr lang="ru-RU" sz="1200" dirty="0" smtClean="0"/>
              <a:t> </a:t>
            </a:r>
            <a:r>
              <a:rPr lang="ru-RU" sz="1200" dirty="0"/>
              <a:t>может взиматься комиссия. Перечень компаний, в пользу которых могут совершаться платежи в рамках услуги </a:t>
            </a:r>
            <a:r>
              <a:rPr lang="ru-RU" sz="1200" dirty="0" err="1" smtClean="0"/>
              <a:t>автоплатёж</a:t>
            </a:r>
            <a:r>
              <a:rPr lang="ru-RU" sz="1200" dirty="0" smtClean="0"/>
              <a:t> </a:t>
            </a:r>
            <a:r>
              <a:rPr lang="ru-RU" sz="1200" dirty="0"/>
              <a:t>, порядок подключения услуги, размер комиссии, а так же иную дополнительную информацию уточняйте на сайте </a:t>
            </a:r>
            <a:r>
              <a:rPr lang="en-US" sz="1200" dirty="0" err="1"/>
              <a:t>sberbank</a:t>
            </a:r>
            <a:r>
              <a:rPr lang="ru-RU" sz="1200" dirty="0"/>
              <a:t>.</a:t>
            </a:r>
            <a:r>
              <a:rPr lang="en-US" sz="1200" dirty="0" err="1"/>
              <a:t>ru</a:t>
            </a:r>
            <a:r>
              <a:rPr lang="ru-RU" sz="1200" dirty="0"/>
              <a:t>, по телефону 8 800 555 55 50, или в офисах Сбербанка. </a:t>
            </a:r>
            <a:r>
              <a:rPr lang="ru-RU" sz="1200" dirty="0" smtClean="0"/>
              <a:t>ПАО Сбербанк. Генеральная лицензия Банка России на осуществление банковских операций №1481 от 11.08.2015 г. </a:t>
            </a:r>
            <a:endParaRPr lang="ru-RU" sz="1200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10" y="0"/>
            <a:ext cx="685991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10" y="9849544"/>
            <a:ext cx="685991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7373" y="2655472"/>
            <a:ext cx="680020" cy="49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473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195</Words>
  <Application>Microsoft Office PowerPoint</Application>
  <PresentationFormat>Лист A4 (210x297 мм)</PresentationFormat>
  <Paragraphs>26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Company>Сбербанк России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Фокина Мария Павловна</dc:creator>
  <cp:lastModifiedBy>Парамонова Светлана Сергеевна</cp:lastModifiedBy>
  <cp:revision>17</cp:revision>
  <dcterms:created xsi:type="dcterms:W3CDTF">2019-03-26T09:35:37Z</dcterms:created>
  <dcterms:modified xsi:type="dcterms:W3CDTF">2019-04-02T11:59:30Z</dcterms:modified>
</cp:coreProperties>
</file>